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0EB5-3F35-4314-BB68-6F042DB0B83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64A8-7AE8-405D-AA5D-67F988EAC1AF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117180" cy="1470025"/>
          </a:xfrm>
        </p:spPr>
        <p:txBody>
          <a:bodyPr/>
          <a:lstStyle/>
          <a:p>
            <a:pPr algn="ctr"/>
            <a:r>
              <a:rPr lang="en-US" dirty="0" smtClean="0"/>
              <a:t>Chapter 6 – 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607278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Augustine.</a:t>
            </a:r>
            <a:endParaRPr lang="en-US" sz="2400" dirty="0"/>
          </a:p>
        </p:txBody>
      </p:sp>
      <p:pic>
        <p:nvPicPr>
          <p:cNvPr id="1026" name="Picture 2" descr="http://marskeel.com/production/wp-content/uploads/2013/08/HiRes_periodic_table_of_ele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2895"/>
            <a:ext cx="6305345" cy="43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6.1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What property did Mendeleev use to organize his periodic table?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are elements arranged in the modern periodic table?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Name the three broad classes of elements.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Which of these sets of elements have similar physical and chemical properties	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oxygen, nitrogen, carbon, boron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strontium, magnesium, calcium, beryllium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c. nitrogen, neon, nickel, niobium</a:t>
            </a:r>
          </a:p>
        </p:txBody>
      </p:sp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6.1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Identify each element as a metal, metalloid, or nonmetal.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gold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silicon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c. sulfur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d. barium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Name two elements that have properties similar to those of the element sodium.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6.2 – Classifying the Elements</a:t>
            </a:r>
            <a:endParaRPr lang="en-US" dirty="0"/>
          </a:p>
        </p:txBody>
      </p:sp>
      <p:pic>
        <p:nvPicPr>
          <p:cNvPr id="10242" name="Picture 2" descr="http://dj1hlxw0wr920.cloudfront.net/userfiles/wyzfiles/fa62692b-10b1-41bc-a4bf-2daeaeac3d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8"/>
            <a:ext cx="8991600" cy="61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Electron Configuration 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Elements in the </a:t>
            </a:r>
            <a:r>
              <a:rPr lang="en-US" sz="2800" u="sng" dirty="0" smtClean="0"/>
              <a:t>same group</a:t>
            </a:r>
            <a:r>
              <a:rPr lang="en-US" sz="2800" dirty="0" smtClean="0"/>
              <a:t> have similar properties because they have similar </a:t>
            </a:r>
            <a:r>
              <a:rPr lang="en-US" sz="2800" u="sng" dirty="0" smtClean="0"/>
              <a:t>electron configurations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266" name="Picture 2" descr="http://images.tutorcircle.com/cms/images/44/periodic-table-with-electronic-configu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95431"/>
            <a:ext cx="5410200" cy="39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6.2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Into what four classes can elements be sorted based on their electron configuration?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Why do the elements potassium and sodium have similar chemical properties?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Which of the following elements are transition metals: Cu, </a:t>
            </a:r>
            <a:r>
              <a:rPr lang="en-US" sz="2800" dirty="0" err="1" smtClean="0"/>
              <a:t>Sr</a:t>
            </a:r>
            <a:r>
              <a:rPr lang="en-US" sz="2800" dirty="0" smtClean="0"/>
              <a:t>, Cd, Au, Al, </a:t>
            </a:r>
            <a:r>
              <a:rPr lang="en-US" sz="2800" dirty="0" err="1" smtClean="0"/>
              <a:t>Ge</a:t>
            </a:r>
            <a:r>
              <a:rPr lang="en-US" sz="2800" dirty="0" smtClean="0"/>
              <a:t>, Co?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many electrons are in the highest occupied energy level of a Group 15 element?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6.3 – 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u="sng" dirty="0" smtClean="0"/>
              <a:t>Atomic Radius </a:t>
            </a:r>
            <a:r>
              <a:rPr lang="en-US" sz="2800" dirty="0" smtClean="0"/>
              <a:t>– the radius of an atom.</a:t>
            </a:r>
          </a:p>
          <a:p>
            <a:r>
              <a:rPr lang="en-US" sz="2800" dirty="0" smtClean="0"/>
              <a:t>In general, the atomic radius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 as you move down a </a:t>
            </a:r>
            <a:r>
              <a:rPr lang="en-US" sz="2800" u="sng" dirty="0" smtClean="0"/>
              <a:t>group</a:t>
            </a:r>
            <a:r>
              <a:rPr lang="en-US" sz="2800" dirty="0" smtClean="0"/>
              <a:t> and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as you move across a </a:t>
            </a:r>
            <a:r>
              <a:rPr lang="en-US" sz="2800" u="sng" dirty="0" smtClean="0"/>
              <a:t>period</a:t>
            </a:r>
            <a:r>
              <a:rPr lang="en-US" sz="2800" dirty="0" smtClean="0"/>
              <a:t>.</a:t>
            </a:r>
          </a:p>
        </p:txBody>
      </p:sp>
      <p:pic>
        <p:nvPicPr>
          <p:cNvPr id="12290" name="Picture 2" descr="http://2012books.lardbucket.org/books/beginning-chemistry/section_12/f07b1af3eb2bc0e5cffb096bdfa3c5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31787"/>
            <a:ext cx="3322566" cy="36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Atomic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The atomic radius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 going down a </a:t>
            </a:r>
            <a:r>
              <a:rPr lang="en-US" sz="2800" u="sng" dirty="0" smtClean="0"/>
              <a:t>group</a:t>
            </a:r>
            <a:r>
              <a:rPr lang="en-US" sz="2800" dirty="0" smtClean="0"/>
              <a:t> because </a:t>
            </a:r>
            <a:r>
              <a:rPr lang="en-US" sz="2800" u="sng" dirty="0" smtClean="0"/>
              <a:t>larger energy levels</a:t>
            </a:r>
            <a:r>
              <a:rPr lang="en-US" sz="2800" dirty="0" smtClean="0"/>
              <a:t> are added with each row.</a:t>
            </a:r>
          </a:p>
          <a:p>
            <a:r>
              <a:rPr lang="en-US" sz="2800" dirty="0" smtClean="0"/>
              <a:t>The atomic radius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going across a </a:t>
            </a:r>
            <a:r>
              <a:rPr lang="en-US" sz="2800" u="sng" dirty="0" smtClean="0"/>
              <a:t>period</a:t>
            </a:r>
            <a:r>
              <a:rPr lang="en-US" sz="2800" dirty="0" smtClean="0"/>
              <a:t> because electrons are added to the same </a:t>
            </a:r>
            <a:r>
              <a:rPr lang="en-US" sz="2800" u="sng" dirty="0" smtClean="0"/>
              <a:t>energy level</a:t>
            </a:r>
            <a:r>
              <a:rPr lang="en-US" sz="2800" dirty="0" smtClean="0"/>
              <a:t>, but protons are added to the </a:t>
            </a:r>
            <a:r>
              <a:rPr lang="en-US" sz="2800" u="sng" dirty="0" smtClean="0"/>
              <a:t>nucleus</a:t>
            </a:r>
            <a:r>
              <a:rPr lang="en-US" sz="2800" dirty="0" smtClean="0"/>
              <a:t> which pull the electron in closer.</a:t>
            </a:r>
            <a:endParaRPr lang="en-US" sz="2800" dirty="0"/>
          </a:p>
        </p:txBody>
      </p:sp>
      <p:pic>
        <p:nvPicPr>
          <p:cNvPr id="13314" name="Picture 2" descr="http://www.shodor.org/unchem-old/basic/period/periodictabledraft1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/>
          <a:stretch/>
        </p:blipFill>
        <p:spPr bwMode="auto">
          <a:xfrm>
            <a:off x="1676400" y="4114800"/>
            <a:ext cx="5667375" cy="26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u="sng" dirty="0" smtClean="0"/>
              <a:t>ion</a:t>
            </a:r>
            <a:r>
              <a:rPr lang="en-US" sz="2800" dirty="0" smtClean="0"/>
              <a:t> is an atom with a </a:t>
            </a:r>
            <a:r>
              <a:rPr lang="en-US" sz="2800" u="sng" dirty="0" smtClean="0"/>
              <a:t>charge</a:t>
            </a:r>
            <a:r>
              <a:rPr lang="en-US" sz="2800" dirty="0" smtClean="0"/>
              <a:t>. An atom has a charge when it </a:t>
            </a:r>
            <a:r>
              <a:rPr lang="en-US" sz="2800" u="sng" dirty="0" smtClean="0"/>
              <a:t>gains or loses</a:t>
            </a:r>
            <a:r>
              <a:rPr lang="en-US" sz="2800" dirty="0" smtClean="0"/>
              <a:t> electrons.</a:t>
            </a:r>
          </a:p>
          <a:p>
            <a:r>
              <a:rPr lang="en-US" sz="2800" dirty="0" smtClean="0"/>
              <a:t>An </a:t>
            </a:r>
            <a:r>
              <a:rPr lang="en-US" sz="2800" u="sng" dirty="0" smtClean="0"/>
              <a:t>anion</a:t>
            </a:r>
            <a:r>
              <a:rPr lang="en-US" sz="2800" dirty="0" smtClean="0"/>
              <a:t> is a </a:t>
            </a:r>
            <a:r>
              <a:rPr lang="en-US" sz="2800" u="sng" dirty="0" smtClean="0"/>
              <a:t>negative</a:t>
            </a:r>
            <a:r>
              <a:rPr lang="en-US" sz="2800" dirty="0" smtClean="0"/>
              <a:t> ion (</a:t>
            </a:r>
            <a:r>
              <a:rPr lang="en-US" sz="2800" u="sng" dirty="0" smtClean="0"/>
              <a:t>gains</a:t>
            </a:r>
            <a:r>
              <a:rPr lang="en-US" sz="2800" dirty="0" smtClean="0"/>
              <a:t> electrons).</a:t>
            </a:r>
          </a:p>
          <a:p>
            <a:r>
              <a:rPr lang="en-US" sz="2800" dirty="0" smtClean="0"/>
              <a:t>A </a:t>
            </a:r>
            <a:r>
              <a:rPr lang="en-US" sz="2800" u="sng" dirty="0" err="1" smtClean="0"/>
              <a:t>cation</a:t>
            </a:r>
            <a:r>
              <a:rPr lang="en-US" sz="2800" dirty="0" smtClean="0"/>
              <a:t> is a </a:t>
            </a:r>
            <a:r>
              <a:rPr lang="en-US" sz="2800" u="sng" dirty="0" smtClean="0"/>
              <a:t>positive</a:t>
            </a:r>
            <a:r>
              <a:rPr lang="en-US" sz="2800" dirty="0" smtClean="0"/>
              <a:t> ion (</a:t>
            </a:r>
            <a:r>
              <a:rPr lang="en-US" sz="2800" u="sng" dirty="0" smtClean="0"/>
              <a:t>loses</a:t>
            </a:r>
            <a:r>
              <a:rPr lang="en-US" sz="2800" dirty="0" smtClean="0"/>
              <a:t> electrons).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4338" name="Picture 2" descr="http://images.tutorvista.com/cms/images/38/nacl-ionic-bo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6" y="3810000"/>
            <a:ext cx="7938844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You can tell the </a:t>
            </a:r>
            <a:r>
              <a:rPr lang="en-US" sz="2800" u="sng" dirty="0" smtClean="0"/>
              <a:t>charge</a:t>
            </a:r>
            <a:r>
              <a:rPr lang="en-US" sz="2800" dirty="0" smtClean="0"/>
              <a:t> of an element based on which </a:t>
            </a:r>
            <a:r>
              <a:rPr lang="en-US" sz="2800" u="sng" dirty="0" smtClean="0"/>
              <a:t>group</a:t>
            </a:r>
            <a:r>
              <a:rPr lang="en-US" sz="2800" dirty="0" smtClean="0"/>
              <a:t> it is in on the periodic table (except for </a:t>
            </a:r>
            <a:r>
              <a:rPr lang="en-US" sz="2800" u="sng" dirty="0" smtClean="0"/>
              <a:t>transition metals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15362" name="Picture 2" descr="http://2.bp.blogspot.com/_wovX12shpLo/TNjBVzzY3iI/AAAAAAAAAAo/-ALMuITrlEk/s320/ptabl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98817"/>
            <a:ext cx="5715000" cy="38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u="sng" dirty="0" smtClean="0"/>
              <a:t>Ionization energy</a:t>
            </a:r>
            <a:r>
              <a:rPr lang="en-US" sz="2800" dirty="0" smtClean="0"/>
              <a:t> is the energy needed to </a:t>
            </a:r>
            <a:r>
              <a:rPr lang="en-US" sz="2800" u="sng" dirty="0" smtClean="0"/>
              <a:t>remove</a:t>
            </a:r>
            <a:r>
              <a:rPr lang="en-US" sz="2800" dirty="0" smtClean="0"/>
              <a:t> an electron from an atom.</a:t>
            </a:r>
          </a:p>
          <a:p>
            <a:r>
              <a:rPr lang="en-US" sz="2800" dirty="0" smtClean="0"/>
              <a:t>In general, ionization energy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as you move down a </a:t>
            </a:r>
            <a:r>
              <a:rPr lang="en-US" sz="2800" u="sng" dirty="0" smtClean="0"/>
              <a:t>group</a:t>
            </a:r>
            <a:r>
              <a:rPr lang="en-US" sz="2800" dirty="0" smtClean="0"/>
              <a:t> and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 as you move across a </a:t>
            </a:r>
            <a:r>
              <a:rPr lang="en-US" sz="2800" u="sng" dirty="0" smtClean="0"/>
              <a:t>period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6386" name="Picture 2" descr="http://www.sartep.com/chem/images/ioniz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114800" cy="29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6.1 – Organizing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u="sng" dirty="0" smtClean="0"/>
              <a:t>Chemists</a:t>
            </a:r>
            <a:r>
              <a:rPr lang="en-US" sz="2800" dirty="0" smtClean="0"/>
              <a:t> used the </a:t>
            </a:r>
            <a:r>
              <a:rPr lang="en-US" sz="2800" u="sng" dirty="0" smtClean="0"/>
              <a:t>properties</a:t>
            </a:r>
            <a:r>
              <a:rPr lang="en-US" sz="2800" dirty="0" smtClean="0"/>
              <a:t> of elements to sort them into </a:t>
            </a:r>
            <a:r>
              <a:rPr lang="en-US" sz="2800" u="sng" dirty="0" smtClean="0"/>
              <a:t>groups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0" name="Picture 2" descr="http://www.sciencelearn.org.nz/var/sciencelearn/storage/images/contexts/just-elemental/sci-media/images/periodic-table-element-groups/53739-1-eng-NZ/Periodic-table-element-groups_gallery_supersize_landsca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7"/>
          <a:stretch/>
        </p:blipFill>
        <p:spPr bwMode="auto">
          <a:xfrm>
            <a:off x="299935" y="2590800"/>
            <a:ext cx="8456541" cy="38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Ionization energy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as you move down a </a:t>
            </a:r>
            <a:r>
              <a:rPr lang="en-US" sz="2800" u="sng" dirty="0" smtClean="0"/>
              <a:t>group</a:t>
            </a:r>
            <a:r>
              <a:rPr lang="en-US" sz="2800" dirty="0" smtClean="0"/>
              <a:t> because </a:t>
            </a:r>
            <a:r>
              <a:rPr lang="en-US" sz="2800" u="sng" dirty="0" smtClean="0"/>
              <a:t>larger energy levels </a:t>
            </a:r>
            <a:r>
              <a:rPr lang="en-US" sz="2800" dirty="0" smtClean="0"/>
              <a:t>are added which are farther from the nucleus. Since the </a:t>
            </a:r>
            <a:r>
              <a:rPr lang="en-US" sz="2800" u="sng" dirty="0" smtClean="0"/>
              <a:t>electrons</a:t>
            </a:r>
            <a:r>
              <a:rPr lang="en-US" sz="2800" dirty="0" smtClean="0"/>
              <a:t> are far from the nucleus, it takes </a:t>
            </a:r>
            <a:r>
              <a:rPr lang="en-US" sz="2800" u="sng" dirty="0" smtClean="0"/>
              <a:t>less energy</a:t>
            </a:r>
            <a:r>
              <a:rPr lang="en-US" sz="2800" dirty="0" smtClean="0"/>
              <a:t> to remove one.</a:t>
            </a:r>
          </a:p>
          <a:p>
            <a:r>
              <a:rPr lang="en-US" sz="2800" dirty="0" smtClean="0"/>
              <a:t>Ionization energy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 as you move across a </a:t>
            </a:r>
            <a:r>
              <a:rPr lang="en-US" sz="2800" u="sng" dirty="0" smtClean="0"/>
              <a:t>period</a:t>
            </a:r>
            <a:r>
              <a:rPr lang="en-US" sz="2800" dirty="0" smtClean="0"/>
              <a:t> because the nucleus gets </a:t>
            </a:r>
            <a:r>
              <a:rPr lang="en-US" sz="2800" u="sng" dirty="0" smtClean="0"/>
              <a:t>stronger</a:t>
            </a:r>
            <a:r>
              <a:rPr lang="en-US" sz="2800" dirty="0" smtClean="0"/>
              <a:t>, so it takes </a:t>
            </a:r>
            <a:r>
              <a:rPr lang="en-US" sz="2800" u="sng" dirty="0" smtClean="0"/>
              <a:t>more energy </a:t>
            </a:r>
            <a:r>
              <a:rPr lang="en-US" sz="2800" dirty="0" smtClean="0"/>
              <a:t>to remove an electron.</a:t>
            </a:r>
            <a:endParaRPr lang="en-US" sz="2800" dirty="0"/>
          </a:p>
        </p:txBody>
      </p:sp>
      <p:pic>
        <p:nvPicPr>
          <p:cNvPr id="17410" name="Picture 2" descr="http://chemwiki.ucdavis.edu/@api/deki/files/1180/ionization_energy.png?size=bestfit&amp;width=338&amp;height=172&amp;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763052"/>
            <a:ext cx="3806825" cy="19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Ionic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u="sng" dirty="0" smtClean="0"/>
              <a:t>Ionic radius </a:t>
            </a:r>
            <a:r>
              <a:rPr lang="en-US" sz="2800" dirty="0" smtClean="0"/>
              <a:t>is the radius of an ion.</a:t>
            </a:r>
          </a:p>
          <a:p>
            <a:r>
              <a:rPr lang="en-US" sz="2800" dirty="0" err="1" smtClean="0"/>
              <a:t>Cations</a:t>
            </a:r>
            <a:r>
              <a:rPr lang="en-US" sz="2800" dirty="0" smtClean="0"/>
              <a:t> are </a:t>
            </a:r>
            <a:r>
              <a:rPr lang="en-US" sz="2800" u="sng" dirty="0" smtClean="0"/>
              <a:t>smaller</a:t>
            </a:r>
            <a:r>
              <a:rPr lang="en-US" sz="2800" dirty="0" smtClean="0"/>
              <a:t> than the parent atom.</a:t>
            </a:r>
          </a:p>
          <a:p>
            <a:r>
              <a:rPr lang="en-US" sz="2800" dirty="0" smtClean="0"/>
              <a:t>Anions are </a:t>
            </a:r>
            <a:r>
              <a:rPr lang="en-US" sz="2800" u="sng" dirty="0" smtClean="0"/>
              <a:t>larger</a:t>
            </a:r>
            <a:r>
              <a:rPr lang="en-US" sz="2800" dirty="0" smtClean="0"/>
              <a:t> than the parent atom.</a:t>
            </a:r>
            <a:endParaRPr lang="en-US" sz="2800" dirty="0"/>
          </a:p>
        </p:txBody>
      </p:sp>
      <p:pic>
        <p:nvPicPr>
          <p:cNvPr id="18434" name="Picture 2" descr="http://chemwiki.ucdavis.edu/@api/deki/files/1203/ionic_rad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71126"/>
            <a:ext cx="6968178" cy="34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Ionic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In general, ionic size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 as you move down a </a:t>
            </a:r>
            <a:r>
              <a:rPr lang="en-US" sz="2800" u="sng" dirty="0" smtClean="0"/>
              <a:t>group</a:t>
            </a:r>
            <a:r>
              <a:rPr lang="en-US" sz="2800" dirty="0" smtClean="0"/>
              <a:t> because </a:t>
            </a:r>
            <a:r>
              <a:rPr lang="en-US" sz="2800" u="sng" dirty="0" smtClean="0"/>
              <a:t>larger energy levels </a:t>
            </a:r>
            <a:r>
              <a:rPr lang="en-US" sz="2800" dirty="0" smtClean="0"/>
              <a:t>are added.</a:t>
            </a:r>
          </a:p>
        </p:txBody>
      </p:sp>
      <p:pic>
        <p:nvPicPr>
          <p:cNvPr id="19458" name="Picture 2" descr="http://chemtutorial.net/glenco_chemistry/chapter_6_periodic%20table/powerpoint/06_glenco_periodic_table_files/slide0183_image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51141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Ionic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Ionic size generally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across the </a:t>
            </a:r>
            <a:r>
              <a:rPr lang="en-US" sz="2800" u="sng" dirty="0" err="1" smtClean="0"/>
              <a:t>cations</a:t>
            </a:r>
            <a:r>
              <a:rPr lang="en-US" sz="2800" dirty="0" smtClean="0"/>
              <a:t>, then increases as you move to the anions. As you move across the </a:t>
            </a:r>
            <a:r>
              <a:rPr lang="en-US" sz="2800" u="sng" dirty="0" smtClean="0"/>
              <a:t>anions</a:t>
            </a:r>
            <a:r>
              <a:rPr lang="en-US" sz="2800" dirty="0" smtClean="0"/>
              <a:t> the size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again. This is due to the increased </a:t>
            </a:r>
            <a:r>
              <a:rPr lang="en-US" sz="2800" u="sng" dirty="0" smtClean="0"/>
              <a:t>strength</a:t>
            </a:r>
            <a:r>
              <a:rPr lang="en-US" sz="2800" dirty="0" smtClean="0"/>
              <a:t> of the nucleus and the loss or gain of </a:t>
            </a:r>
            <a:r>
              <a:rPr lang="en-US" sz="2800" u="sng" dirty="0" smtClean="0"/>
              <a:t>electrons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482" name="Picture 2" descr="http://classconnection.s3.amazonaws.com/933/flashcards/651080/png/ionic-radi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8" y="3718356"/>
            <a:ext cx="3958442" cy="29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u="sng" dirty="0" smtClean="0"/>
              <a:t>Electronegativity</a:t>
            </a:r>
            <a:r>
              <a:rPr lang="en-US" sz="2800" dirty="0" smtClean="0"/>
              <a:t> is the ability of an atom to attract more </a:t>
            </a:r>
            <a:r>
              <a:rPr lang="en-US" sz="2800" u="sng" dirty="0" smtClean="0"/>
              <a:t>electrons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 general, electronegativity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as you move down a </a:t>
            </a:r>
            <a:r>
              <a:rPr lang="en-US" sz="2800" u="sng" dirty="0" smtClean="0"/>
              <a:t>group</a:t>
            </a:r>
            <a:r>
              <a:rPr lang="en-US" sz="2800" dirty="0" smtClean="0"/>
              <a:t> and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 as you move across a </a:t>
            </a:r>
            <a:r>
              <a:rPr lang="en-US" sz="2800" u="sng" dirty="0" smtClean="0"/>
              <a:t>period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1508" name="Picture 4" descr="http://www.sartep.com/chem/images/electronegativ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2" y="3413419"/>
            <a:ext cx="4479587" cy="32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Electronegativity </a:t>
            </a:r>
            <a:r>
              <a:rPr lang="en-US" sz="2800" u="sng" dirty="0" smtClean="0"/>
              <a:t>decreases</a:t>
            </a:r>
            <a:r>
              <a:rPr lang="en-US" sz="2800" dirty="0" smtClean="0"/>
              <a:t> as you move down a </a:t>
            </a:r>
            <a:r>
              <a:rPr lang="en-US" sz="2800" u="sng" dirty="0" smtClean="0"/>
              <a:t>group</a:t>
            </a:r>
            <a:r>
              <a:rPr lang="en-US" sz="2800" dirty="0" smtClean="0"/>
              <a:t> because </a:t>
            </a:r>
            <a:r>
              <a:rPr lang="en-US" sz="2800" u="sng" dirty="0" smtClean="0"/>
              <a:t>larger energy levels </a:t>
            </a:r>
            <a:r>
              <a:rPr lang="en-US" sz="2800" dirty="0" smtClean="0"/>
              <a:t>are added that are farther from the nucleus so the atom cannot </a:t>
            </a:r>
            <a:r>
              <a:rPr lang="en-US" sz="2800" u="sng" dirty="0" smtClean="0"/>
              <a:t>attract</a:t>
            </a:r>
            <a:r>
              <a:rPr lang="en-US" sz="2800" dirty="0" smtClean="0"/>
              <a:t> electrons as well.</a:t>
            </a:r>
          </a:p>
          <a:p>
            <a:r>
              <a:rPr lang="en-US" sz="2800" dirty="0" smtClean="0"/>
              <a:t>Electronegativity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 as you move across a </a:t>
            </a:r>
            <a:r>
              <a:rPr lang="en-US" sz="2800" u="sng" dirty="0" smtClean="0"/>
              <a:t>period</a:t>
            </a:r>
            <a:r>
              <a:rPr lang="en-US" sz="2800" dirty="0" smtClean="0"/>
              <a:t> because the nucleus is </a:t>
            </a:r>
            <a:r>
              <a:rPr lang="en-US" sz="2800" u="sng" dirty="0" smtClean="0"/>
              <a:t>stronger</a:t>
            </a:r>
            <a:r>
              <a:rPr lang="en-US" sz="2800" dirty="0" smtClean="0"/>
              <a:t> and can </a:t>
            </a:r>
            <a:r>
              <a:rPr lang="en-US" sz="2800" u="sng" dirty="0" smtClean="0"/>
              <a:t>attract</a:t>
            </a:r>
            <a:r>
              <a:rPr lang="en-US" sz="2800" dirty="0" smtClean="0"/>
              <a:t> more electrons.</a:t>
            </a:r>
            <a:endParaRPr lang="en-US" sz="2800" dirty="0"/>
          </a:p>
        </p:txBody>
      </p:sp>
      <p:pic>
        <p:nvPicPr>
          <p:cNvPr id="4" name="Picture 2" descr="http://4.bp.blogspot.com/---ClSSABsPk/T4KEI0-nYFI/AAAAAAAAAFI/qnE5m-LCrU4/s1600/dipole+mo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9152"/>
            <a:ext cx="3200400" cy="19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Summary of Trends</a:t>
            </a:r>
            <a:endParaRPr lang="en-US" dirty="0"/>
          </a:p>
        </p:txBody>
      </p:sp>
      <p:pic>
        <p:nvPicPr>
          <p:cNvPr id="23556" name="Picture 4" descr="http://cwx.prenhall.com/bookbind/pubbooks/hillchem3/medialib/media_portfolio/text_images/CH08/FG08_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2612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6.3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How does atomic size change within groups and across periods?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When do ions form?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happens to first ionization energy within groups and across periods?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Compare the size of ions to the size of the atoms from which they form.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does electronegativity vary within groups and across periods?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6.3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Arrange these elements in order of decreasing atomic size: sulfur, chlorine, aluminum, and sodium. Does your arrangement demonstrate a periodic </a:t>
            </a:r>
            <a:r>
              <a:rPr lang="en-US" sz="2800" smtClean="0"/>
              <a:t>trend or </a:t>
            </a:r>
            <a:r>
              <a:rPr lang="en-US" sz="2800" dirty="0" smtClean="0"/>
              <a:t>a group trend?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Which element is each pair has the larger first ionization energy?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sodium, potassium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magnesium, phosphorus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09325"/>
            <a:ext cx="8839200" cy="924475"/>
          </a:xfrm>
        </p:spPr>
        <p:txBody>
          <a:bodyPr/>
          <a:lstStyle/>
          <a:p>
            <a:pPr algn="ctr"/>
            <a:r>
              <a:rPr lang="en-US" sz="15000" dirty="0" smtClean="0"/>
              <a:t>THE END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Mendeleev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u="sng" dirty="0" smtClean="0"/>
              <a:t>Mendeleev</a:t>
            </a:r>
            <a:r>
              <a:rPr lang="en-US" sz="2800" dirty="0" smtClean="0"/>
              <a:t> is credited with creating the first </a:t>
            </a:r>
            <a:r>
              <a:rPr lang="en-US" sz="2800" u="sng" dirty="0" smtClean="0"/>
              <a:t>useful</a:t>
            </a:r>
            <a:r>
              <a:rPr lang="en-US" sz="2800" dirty="0" smtClean="0"/>
              <a:t> periodic table.</a:t>
            </a:r>
          </a:p>
          <a:p>
            <a:r>
              <a:rPr lang="en-US" sz="2800" dirty="0" smtClean="0"/>
              <a:t>He </a:t>
            </a:r>
            <a:r>
              <a:rPr lang="en-US" sz="2800" u="sng" dirty="0" smtClean="0"/>
              <a:t>arranged</a:t>
            </a:r>
            <a:r>
              <a:rPr lang="en-US" sz="2800" dirty="0" smtClean="0"/>
              <a:t> the elements in order of increasing </a:t>
            </a:r>
            <a:r>
              <a:rPr lang="en-US" sz="2800" u="sng" dirty="0" smtClean="0"/>
              <a:t>atomic mass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He also put elements with </a:t>
            </a:r>
            <a:r>
              <a:rPr lang="en-US" sz="2800" u="sng" dirty="0" smtClean="0"/>
              <a:t>similar properties</a:t>
            </a:r>
            <a:r>
              <a:rPr lang="en-US" sz="2800" dirty="0" smtClean="0"/>
              <a:t> in the same </a:t>
            </a:r>
            <a:r>
              <a:rPr lang="en-US" sz="2800" u="sng" dirty="0" smtClean="0"/>
              <a:t>group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 descr="http://upload.wikimedia.org/wikipedia/commons/thumb/b/bb/Mendeleev's_1869_periodic_table.png/250px-Mendeleev's_1869_periodic_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35705"/>
            <a:ext cx="2686050" cy="32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Mendeleev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When he finished, there were </a:t>
            </a:r>
            <a:r>
              <a:rPr lang="en-US" sz="2800" u="sng" dirty="0" smtClean="0"/>
              <a:t>blanks</a:t>
            </a:r>
            <a:r>
              <a:rPr lang="en-US" sz="2800" dirty="0" smtClean="0"/>
              <a:t> in his periodic table.</a:t>
            </a:r>
          </a:p>
          <a:p>
            <a:r>
              <a:rPr lang="en-US" sz="2800" dirty="0" smtClean="0"/>
              <a:t>Since he </a:t>
            </a:r>
            <a:r>
              <a:rPr lang="en-US" sz="2800" u="sng" dirty="0" smtClean="0"/>
              <a:t>arranged</a:t>
            </a:r>
            <a:r>
              <a:rPr lang="en-US" sz="2800" dirty="0" smtClean="0"/>
              <a:t> his periodic table based on </a:t>
            </a:r>
            <a:r>
              <a:rPr lang="en-US" sz="2800" u="sng" dirty="0" smtClean="0"/>
              <a:t>properties</a:t>
            </a:r>
            <a:r>
              <a:rPr lang="en-US" sz="2800" dirty="0" smtClean="0"/>
              <a:t>, he </a:t>
            </a:r>
            <a:r>
              <a:rPr lang="en-US" sz="2800" u="sng" dirty="0" smtClean="0"/>
              <a:t>predicted</a:t>
            </a:r>
            <a:r>
              <a:rPr lang="en-US" sz="2800" dirty="0" smtClean="0"/>
              <a:t> the properties of elements that had not been </a:t>
            </a:r>
            <a:r>
              <a:rPr lang="en-US" sz="2800" u="sng" dirty="0" smtClean="0"/>
              <a:t>discovered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When the elements were </a:t>
            </a:r>
            <a:r>
              <a:rPr lang="en-US" sz="2800" u="sng" dirty="0" smtClean="0"/>
              <a:t>discovered</a:t>
            </a:r>
            <a:r>
              <a:rPr lang="en-US" sz="2800" dirty="0" smtClean="0"/>
              <a:t>, his predictions were </a:t>
            </a:r>
            <a:r>
              <a:rPr lang="en-US" sz="2800" u="sng" dirty="0" smtClean="0"/>
              <a:t>right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098" name="Picture 2" descr="http://www.studyhelpline.net/Biography/images/Dmitri-Mendeleev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25111"/>
            <a:ext cx="196310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u="sng" dirty="0" smtClean="0"/>
              <a:t>modern periodic table</a:t>
            </a:r>
            <a:r>
              <a:rPr lang="en-US" sz="2800" dirty="0" smtClean="0"/>
              <a:t> is arranged in order of increasing </a:t>
            </a:r>
            <a:r>
              <a:rPr lang="en-US" sz="2800" u="sng" dirty="0" smtClean="0"/>
              <a:t>atomic number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Elements in the same </a:t>
            </a:r>
            <a:r>
              <a:rPr lang="en-US" sz="2800" u="sng" dirty="0" smtClean="0"/>
              <a:t>group</a:t>
            </a:r>
            <a:r>
              <a:rPr lang="en-US" sz="2800" dirty="0" smtClean="0"/>
              <a:t> have similar </a:t>
            </a:r>
            <a:r>
              <a:rPr lang="en-US" sz="2800" u="sng" dirty="0" smtClean="0"/>
              <a:t>properties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Elements in the same </a:t>
            </a:r>
            <a:r>
              <a:rPr lang="en-US" sz="2800" u="sng" dirty="0" smtClean="0"/>
              <a:t>period</a:t>
            </a:r>
            <a:r>
              <a:rPr lang="en-US" sz="2800" dirty="0" smtClean="0"/>
              <a:t> have a </a:t>
            </a:r>
            <a:r>
              <a:rPr lang="en-US" sz="2800" u="sng" dirty="0" smtClean="0"/>
              <a:t>repeating</a:t>
            </a:r>
            <a:r>
              <a:rPr lang="en-US" sz="2800" dirty="0" smtClean="0"/>
              <a:t> set of properties. This is referred to as the </a:t>
            </a:r>
            <a:r>
              <a:rPr lang="en-US" sz="2800" u="sng" dirty="0" smtClean="0"/>
              <a:t>periodic law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5122" name="Picture 2" descr="http://pad2.whstatic.com/images/thumb/9/98/Find-Atomic-Number-Step-6.jpg/670px-Find-Atomic-Number-Ste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05414"/>
            <a:ext cx="3108325" cy="23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Metals, Nonmetals, and 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The periodic table can be broken up into </a:t>
            </a:r>
            <a:r>
              <a:rPr lang="en-US" sz="2800" u="sng" dirty="0" smtClean="0"/>
              <a:t>metals, nonmetals, and metalloids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148" name="Picture 4" descr="http://chemed.chem.purdue.edu/genchem/topicreview/bp/ch10/graphics/period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hemed.chem.purdue.edu/genchem/topicreview/bp/ch10/graphics/period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hemed.chem.purdue.edu/genchem/topicreview/bp/ch10/graphics/period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91566"/>
            <a:ext cx="6400800" cy="41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Properties of metals include:</a:t>
            </a:r>
          </a:p>
          <a:p>
            <a:pPr lvl="1"/>
            <a:r>
              <a:rPr lang="en-US" sz="2600" u="sng" dirty="0" smtClean="0"/>
              <a:t>Good conductors</a:t>
            </a:r>
          </a:p>
          <a:p>
            <a:pPr lvl="1"/>
            <a:r>
              <a:rPr lang="en-US" sz="2600" u="sng" dirty="0" smtClean="0"/>
              <a:t>Shiny</a:t>
            </a:r>
          </a:p>
          <a:p>
            <a:pPr lvl="1"/>
            <a:r>
              <a:rPr lang="en-US" sz="2600" u="sng" dirty="0" smtClean="0"/>
              <a:t>Solid (except mercury)</a:t>
            </a:r>
          </a:p>
          <a:p>
            <a:pPr lvl="1"/>
            <a:r>
              <a:rPr lang="en-US" sz="2600" u="sng" dirty="0" smtClean="0"/>
              <a:t>Ductile</a:t>
            </a:r>
            <a:r>
              <a:rPr lang="en-US" sz="2600" dirty="0" smtClean="0"/>
              <a:t> – can be pulled into wires</a:t>
            </a:r>
          </a:p>
          <a:p>
            <a:pPr lvl="1"/>
            <a:r>
              <a:rPr lang="en-US" sz="2600" u="sng" dirty="0" smtClean="0"/>
              <a:t>Malleable</a:t>
            </a:r>
            <a:r>
              <a:rPr lang="en-US" sz="2600" dirty="0" smtClean="0"/>
              <a:t> – can be hammered into sheets</a:t>
            </a:r>
            <a:endParaRPr lang="en-US" sz="2600" dirty="0"/>
          </a:p>
        </p:txBody>
      </p:sp>
      <p:pic>
        <p:nvPicPr>
          <p:cNvPr id="7170" name="Picture 2" descr="http://www.nwautorecyclers.com/images/non_ferrous_metal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291203"/>
            <a:ext cx="3619500" cy="23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heodoregray.com/periodictable/Samples/080.14/s1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51" y="4316154"/>
            <a:ext cx="2310003" cy="23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indsetsonline.co.uk/ProductImages/ProductDetailEnlarge/211-007_DetailEn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Properties of nonmetals include:</a:t>
            </a:r>
          </a:p>
          <a:p>
            <a:pPr lvl="1"/>
            <a:r>
              <a:rPr lang="en-US" sz="2600" u="sng" dirty="0" smtClean="0"/>
              <a:t>Tend to be gases</a:t>
            </a:r>
          </a:p>
          <a:p>
            <a:pPr lvl="1"/>
            <a:r>
              <a:rPr lang="en-US" sz="2600" u="sng" dirty="0" smtClean="0"/>
              <a:t>Poor conductors (except carbon)</a:t>
            </a:r>
          </a:p>
          <a:p>
            <a:pPr lvl="1"/>
            <a:r>
              <a:rPr lang="en-US" sz="2600" u="sng" dirty="0" smtClean="0"/>
              <a:t>Brittle</a:t>
            </a:r>
          </a:p>
          <a:p>
            <a:pPr lvl="1"/>
            <a:r>
              <a:rPr lang="en-US" sz="2600" u="sng" dirty="0" smtClean="0"/>
              <a:t>Dull</a:t>
            </a:r>
          </a:p>
          <a:p>
            <a:pPr lvl="1"/>
            <a:endParaRPr lang="en-US" sz="2600" dirty="0" smtClean="0"/>
          </a:p>
        </p:txBody>
      </p:sp>
      <p:pic>
        <p:nvPicPr>
          <p:cNvPr id="8194" name="Picture 2" descr="http://es2inc.com/blog/wp-content/uploads/2011/06/Chlorine_gas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77" y="3171920"/>
            <a:ext cx="1712176" cy="17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imimg.com/data/1/O/MY-1166131/liquid-20bromine_10438902_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05" y="3017196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rystalsrocksandgems.com/images3/sulfurhealingcryst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28" y="4508227"/>
            <a:ext cx="2058293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cdn.c.photoshelter.com/img-get/I0000j7wkohadaMA/s/860/860/Fphoto-38109409B-2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45" y="1974441"/>
            <a:ext cx="1935460" cy="23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easycalculation.com/chemistry/elements/images/carb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17" y="5205331"/>
            <a:ext cx="1749425" cy="15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periodictable.com/Samples/053.8/s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4916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theodoregray.com/periodictable/Samples/007.4/s12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72" y="5104916"/>
            <a:ext cx="1702481" cy="170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upload.wikimedia.org/wikipedia/commons/2/2f/ArTub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7" y="433664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 anchor="t" anchorCtr="0">
            <a:normAutofit/>
          </a:bodyPr>
          <a:lstStyle/>
          <a:p>
            <a:r>
              <a:rPr lang="en-US" sz="2800" u="sng" dirty="0" smtClean="0"/>
              <a:t>Metalloids</a:t>
            </a:r>
            <a:r>
              <a:rPr lang="en-US" sz="2800" dirty="0" smtClean="0"/>
              <a:t> generally have some of the properties of </a:t>
            </a:r>
            <a:r>
              <a:rPr lang="en-US" sz="2800" u="sng" dirty="0" smtClean="0"/>
              <a:t>metals</a:t>
            </a:r>
            <a:r>
              <a:rPr lang="en-US" sz="2800" dirty="0" smtClean="0"/>
              <a:t> and </a:t>
            </a:r>
            <a:r>
              <a:rPr lang="en-US" sz="2800" u="sng" dirty="0" smtClean="0"/>
              <a:t>nonmetals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218" name="Picture 2" descr="http://www.solarfeeds.com/wp-content/uploads/solar-silicon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45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584</TotalTime>
  <Words>931</Words>
  <Application>Microsoft Office PowerPoint</Application>
  <PresentationFormat>On-screen Show (4:3)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Courier New</vt:lpstr>
      <vt:lpstr>Trebuchet MS</vt:lpstr>
      <vt:lpstr>Verdana</vt:lpstr>
      <vt:lpstr>Wingdings 2</vt:lpstr>
      <vt:lpstr>Summer</vt:lpstr>
      <vt:lpstr>Chapter 6 – The Periodic Table</vt:lpstr>
      <vt:lpstr>Section 6.1 – Organizing the Periodic Table</vt:lpstr>
      <vt:lpstr>Mendeleev</vt:lpstr>
      <vt:lpstr>Mendeleev</vt:lpstr>
      <vt:lpstr>Modern Periodic Table</vt:lpstr>
      <vt:lpstr>Metals, Nonmetals, and Metalloids</vt:lpstr>
      <vt:lpstr>Metals</vt:lpstr>
      <vt:lpstr>Nonmetals</vt:lpstr>
      <vt:lpstr>Metalloids</vt:lpstr>
      <vt:lpstr>Section 6.1 Assessment</vt:lpstr>
      <vt:lpstr>Section 6.1 Assessment</vt:lpstr>
      <vt:lpstr>Section 6.2 – Classifying the Elements</vt:lpstr>
      <vt:lpstr>Electron Configuration in Groups</vt:lpstr>
      <vt:lpstr>Section 6.2 Assessment</vt:lpstr>
      <vt:lpstr>Section 6.3 – Periodic Trends</vt:lpstr>
      <vt:lpstr>Atomic Radius</vt:lpstr>
      <vt:lpstr>Ions</vt:lpstr>
      <vt:lpstr>Charges</vt:lpstr>
      <vt:lpstr>Ionization Energy</vt:lpstr>
      <vt:lpstr>Ionization Energy</vt:lpstr>
      <vt:lpstr>Ionic Size</vt:lpstr>
      <vt:lpstr>Ionic Size</vt:lpstr>
      <vt:lpstr>Ionic Size</vt:lpstr>
      <vt:lpstr>Electronegativity</vt:lpstr>
      <vt:lpstr>Electronegativity</vt:lpstr>
      <vt:lpstr>Summary of Trends</vt:lpstr>
      <vt:lpstr>Section 6.3 Assessment</vt:lpstr>
      <vt:lpstr>Section 6.3 Assessment</vt:lpstr>
      <vt:lpstr>THE END</vt:lpstr>
    </vt:vector>
  </TitlesOfParts>
  <Company>Henry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– The Periodic Table</dc:title>
  <dc:creator>Jenny Borders</dc:creator>
  <cp:lastModifiedBy>Augustine, Siney</cp:lastModifiedBy>
  <cp:revision>19</cp:revision>
  <dcterms:created xsi:type="dcterms:W3CDTF">2014-05-19T19:50:54Z</dcterms:created>
  <dcterms:modified xsi:type="dcterms:W3CDTF">2018-03-09T18:16:31Z</dcterms:modified>
</cp:coreProperties>
</file>